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5A5D638-3628-95C5-D487-892E9ACC5721}" name="Stijn Agus Adrianus Massar" initials="SAAM" userId="Stijn Agus Adrianus Massar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92998B-6F05-D619-DE23-4DE6008B6A01}" v="161" dt="2026-03-09T04:26:36.796"/>
    <p1510:client id="{AAF8A988-62BE-62EF-F2CF-BB672833621E}" v="9" dt="2026-03-09T08:41:55.7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015EA-2E59-47AA-AEEC-6539BC903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9F15FE-61B2-4FFA-BC0C-6177789637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40DE80-EF93-4B9D-B258-C3F90A2D4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5FD48-296A-45DF-9125-5E7AB9E65D80}" type="datetimeFigureOut">
              <a:rPr lang="en-HK" smtClean="0"/>
              <a:t>12/3/2026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EA678-DC5E-4222-AD55-31D9F219E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B223B4-E1BF-4B28-83FA-D08DE2C69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174B-4BB9-4096-9A96-58EAE91CBEFC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092636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87FC3-0145-4536-8ABC-8F205EBD2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656B3D-1723-4173-B2A0-C27041B560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9ADCC0-535B-4C98-9CF0-5515A0F7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5FD48-296A-45DF-9125-5E7AB9E65D80}" type="datetimeFigureOut">
              <a:rPr lang="en-HK" smtClean="0"/>
              <a:t>12/3/2026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2F4FA-ECED-4968-9A75-81E58BFD0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3EFE9-2F81-40E8-ACA3-3D8306022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174B-4BB9-4096-9A96-58EAE91CBEFC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729542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E68F75-2A57-4C89-B64B-6FBE19BAFB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1BE4B5-A325-458F-94FA-4173990E3C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CFB21-5E3C-4968-BD20-BE1AC49E6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5FD48-296A-45DF-9125-5E7AB9E65D80}" type="datetimeFigureOut">
              <a:rPr lang="en-HK" smtClean="0"/>
              <a:t>12/3/2026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C8039-E2D4-4705-86CD-56DA7EF37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B8B18-6F1C-44F4-A7CB-CD7F3E09B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174B-4BB9-4096-9A96-58EAE91CBEFC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529252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44F82-9EDD-4D93-9DAE-537E9E6B8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7E988-729F-44F2-B161-D969350F72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6A10F-3B8C-4E91-BDCC-6FF3024D1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5FD48-296A-45DF-9125-5E7AB9E65D80}" type="datetimeFigureOut">
              <a:rPr lang="en-HK" smtClean="0"/>
              <a:t>12/3/2026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2C5E9-1202-4E1D-86A2-9825AF009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D85FB-675E-4E5D-8684-681DA7713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174B-4BB9-4096-9A96-58EAE91CBEFC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650319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C9F99-FA3B-491B-A293-4F660D916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8952A-AB3F-4B0D-9499-6A7988015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913168-CA94-4159-8D90-EC11F5709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5FD48-296A-45DF-9125-5E7AB9E65D80}" type="datetimeFigureOut">
              <a:rPr lang="en-HK" smtClean="0"/>
              <a:t>12/3/2026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354C9-AFAE-4CF3-BD17-17D811DF3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5E3BCE-F492-4116-92AA-BE4AC0EC4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174B-4BB9-4096-9A96-58EAE91CBEFC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767593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642DD-BDA1-447C-B544-C7276AC88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1C3EA-636C-4659-BE4A-5E4B9AFA52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241346-A7A1-4EEA-ABFB-9392666992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29D77A-C907-46B6-8963-C2A21D21E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5FD48-296A-45DF-9125-5E7AB9E65D80}" type="datetimeFigureOut">
              <a:rPr lang="en-HK" smtClean="0"/>
              <a:t>12/3/2026</a:t>
            </a:fld>
            <a:endParaRPr lang="en-H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9858AF-E89D-45BB-9E34-89A9AABEC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11699C-C959-4C46-AA81-4A0CEC50A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174B-4BB9-4096-9A96-58EAE91CBEFC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231783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80636-F971-4485-A24D-DA84E2CED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4C7C5D-0684-430C-AD3C-7E49071853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0AC715-DB30-4602-813E-97E7925EB1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8D7020-1D6D-4450-8331-DB6DFD9C2D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B6B858-E371-4FB4-864E-41FAD70402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48A961-A379-451A-A98B-BE2E5D0E0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5FD48-296A-45DF-9125-5E7AB9E65D80}" type="datetimeFigureOut">
              <a:rPr lang="en-HK" smtClean="0"/>
              <a:t>12/3/2026</a:t>
            </a:fld>
            <a:endParaRPr lang="en-H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DFD952-45A4-48A5-9DD2-DB30C65D2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24A78F-F9E1-4DFC-88C5-81D19B87C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174B-4BB9-4096-9A96-58EAE91CBEFC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4114597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E1018-A6D4-444A-91CD-9DD28752B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5E9AA6-CDCC-4ADD-BDB6-DC6793A5F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5FD48-296A-45DF-9125-5E7AB9E65D80}" type="datetimeFigureOut">
              <a:rPr lang="en-HK" smtClean="0"/>
              <a:t>12/3/2026</a:t>
            </a:fld>
            <a:endParaRPr lang="en-H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15D3E2-BE28-46FF-8AB8-AA616F025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1DE8AD-3129-4F38-B559-D73BBA16B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174B-4BB9-4096-9A96-58EAE91CBEFC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759506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17480E-700B-42A4-A462-C4F6FBF6B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5FD48-296A-45DF-9125-5E7AB9E65D80}" type="datetimeFigureOut">
              <a:rPr lang="en-HK" smtClean="0"/>
              <a:t>12/3/2026</a:t>
            </a:fld>
            <a:endParaRPr lang="en-H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D9634C-F2A7-4DC8-A4B7-45167AD2E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BCE4BD-004E-44E6-85C1-0021DB3C3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174B-4BB9-4096-9A96-58EAE91CBEFC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570246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8BD58-1082-433F-8D8B-F2C868810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0AE0D-93D8-4A75-9EF8-4B489541B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50787C-CABD-4539-A273-83021FBA23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9CA634-359B-4C91-BF01-C22C1999D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5FD48-296A-45DF-9125-5E7AB9E65D80}" type="datetimeFigureOut">
              <a:rPr lang="en-HK" smtClean="0"/>
              <a:t>12/3/2026</a:t>
            </a:fld>
            <a:endParaRPr lang="en-H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196E87-05B4-472F-A599-92D978D78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2C8FF1-AB2B-469B-AFB7-1906BC260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174B-4BB9-4096-9A96-58EAE91CBEFC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257661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B7616-80ED-4745-BDB8-C23B2473C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700BF3-70B9-4BDF-A1F6-0831A7933E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E923B6-030C-496A-83B2-AA1D7766CB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28E51F-819A-4D3C-9652-8319172DE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5FD48-296A-45DF-9125-5E7AB9E65D80}" type="datetimeFigureOut">
              <a:rPr lang="en-HK" smtClean="0"/>
              <a:t>12/3/2026</a:t>
            </a:fld>
            <a:endParaRPr lang="en-H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ACE12F-FCCD-47A8-8568-F1CC47C62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D18537-D6D0-4FD3-BD0F-680467D6C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174B-4BB9-4096-9A96-58EAE91CBEFC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3279739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F573B2-C729-40C7-AB8B-12BAE2C47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H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5F6CE5-15EB-422A-A28A-6E45C1728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H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06456D-1515-4EBC-A78C-24465EC0C4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5FD48-296A-45DF-9125-5E7AB9E65D80}" type="datetimeFigureOut">
              <a:rPr lang="en-HK" smtClean="0"/>
              <a:t>12/3/2026</a:t>
            </a:fld>
            <a:endParaRPr lang="en-H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992093-DFD1-4CF6-A172-D9D4D21279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7418B8-63C2-4698-91C8-839C15E9F3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5174B-4BB9-4096-9A96-58EAE91CBEFC}" type="slidenum">
              <a:rPr lang="en-HK" smtClean="0"/>
              <a:t>‹#›</a:t>
            </a:fld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928702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256AC-58D2-4E4B-94A3-765A967DCA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HK"/>
              <a:t>ACROSS 2</a:t>
            </a:r>
            <a:r>
              <a:rPr lang="en-HK" baseline="30000"/>
              <a:t>nd</a:t>
            </a:r>
            <a:r>
              <a:rPr lang="en-HK"/>
              <a:t>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5C9C5E-77E6-4AF2-BBF6-6BC403927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HK" sz="3200"/>
              <a:t>9 Mar 2026</a:t>
            </a:r>
          </a:p>
        </p:txBody>
      </p:sp>
    </p:spTree>
    <p:extLst>
      <p:ext uri="{BB962C8B-B14F-4D97-AF65-F5344CB8AC3E}">
        <p14:creationId xmlns:p14="http://schemas.microsoft.com/office/powerpoint/2010/main" val="2887552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A3781-3E0E-41AB-AD08-3D10AFFF3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/>
              <a:t>Agenda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28D92-69A5-4B6F-99EE-C997612B2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HK"/>
              <a:t>Introduction </a:t>
            </a:r>
          </a:p>
          <a:p>
            <a:r>
              <a:rPr lang="en-HK"/>
              <a:t>IRB progress updates/survey translation</a:t>
            </a:r>
          </a:p>
          <a:p>
            <a:r>
              <a:rPr lang="en-HK"/>
              <a:t>Author policy reminder</a:t>
            </a:r>
          </a:p>
          <a:p>
            <a:r>
              <a:rPr lang="en-HK"/>
              <a:t>Data policy/reuse</a:t>
            </a:r>
          </a:p>
          <a:p>
            <a:r>
              <a:rPr lang="en-HK"/>
              <a:t>Survey platform </a:t>
            </a:r>
          </a:p>
          <a:p>
            <a:r>
              <a:rPr lang="en-HK"/>
              <a:t>Timeline update</a:t>
            </a:r>
          </a:p>
        </p:txBody>
      </p:sp>
    </p:spTree>
    <p:extLst>
      <p:ext uri="{BB962C8B-B14F-4D97-AF65-F5344CB8AC3E}">
        <p14:creationId xmlns:p14="http://schemas.microsoft.com/office/powerpoint/2010/main" val="4064735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7EDFC-8A40-4B8C-8DFE-C9A26E0B8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/>
              <a:t>IRB progress and survey translation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BB5D1-3B5A-415B-AA38-0BA581813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HK" dirty="0"/>
              <a:t>14 </a:t>
            </a:r>
            <a:r>
              <a:rPr lang="en-HK" dirty="0" err="1"/>
              <a:t>centers</a:t>
            </a:r>
            <a:endParaRPr lang="en-HK" dirty="0" err="1">
              <a:ea typeface="Calibri"/>
              <a:cs typeface="Calibri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5BA1130-ABE4-45DD-BE74-D75ED8DA27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840942"/>
              </p:ext>
            </p:extLst>
          </p:nvPr>
        </p:nvGraphicFramePr>
        <p:xfrm>
          <a:off x="1322363" y="2661008"/>
          <a:ext cx="8148320" cy="303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320">
                  <a:extLst>
                    <a:ext uri="{9D8B030D-6E8A-4147-A177-3AD203B41FA5}">
                      <a16:colId xmlns:a16="http://schemas.microsoft.com/office/drawing/2014/main" val="49984714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4593410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51060914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2318147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H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HK"/>
                        <a:t>Questionnaire translation </a:t>
                      </a:r>
                    </a:p>
                    <a:p>
                      <a:endParaRPr lang="en-H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H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HK"/>
                        <a:t>IRB status</a:t>
                      </a:r>
                    </a:p>
                    <a:p>
                      <a:endParaRPr lang="en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8510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HK"/>
                        <a:t>Done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HK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/>
                        <a:t>Obtained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HK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62463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HK"/>
                        <a:t>In progress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/>
                        <a:t>Submitted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9566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HK"/>
                        <a:t>Not yet started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/>
                        <a:t>Started not yet submitted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HK"/>
                        <a:t>4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8656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HK"/>
                        <a:t>Not needed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/>
                        <a:t>Not yet started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HK"/>
                        <a:t>5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028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H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H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HK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H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04115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7429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8A5AE-3B78-4FBC-8660-66892D0F4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/>
              <a:t>Timeline 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CA55C3D4-8363-4E5F-9A11-0BEE1A7F40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8970880"/>
              </p:ext>
            </p:extLst>
          </p:nvPr>
        </p:nvGraphicFramePr>
        <p:xfrm>
          <a:off x="992945" y="1910091"/>
          <a:ext cx="9881382" cy="26900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3794">
                  <a:extLst>
                    <a:ext uri="{9D8B030D-6E8A-4147-A177-3AD203B41FA5}">
                      <a16:colId xmlns:a16="http://schemas.microsoft.com/office/drawing/2014/main" val="531327501"/>
                    </a:ext>
                  </a:extLst>
                </a:gridCol>
                <a:gridCol w="3293794">
                  <a:extLst>
                    <a:ext uri="{9D8B030D-6E8A-4147-A177-3AD203B41FA5}">
                      <a16:colId xmlns:a16="http://schemas.microsoft.com/office/drawing/2014/main" val="1494324167"/>
                    </a:ext>
                  </a:extLst>
                </a:gridCol>
                <a:gridCol w="3293794">
                  <a:extLst>
                    <a:ext uri="{9D8B030D-6E8A-4147-A177-3AD203B41FA5}">
                      <a16:colId xmlns:a16="http://schemas.microsoft.com/office/drawing/2014/main" val="1621934447"/>
                    </a:ext>
                  </a:extLst>
                </a:gridCol>
              </a:tblGrid>
              <a:tr h="768453">
                <a:tc>
                  <a:txBody>
                    <a:bodyPr/>
                    <a:lstStyle/>
                    <a:p>
                      <a:endParaRPr lang="en-HK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HK" sz="2000"/>
                        <a:t>Original timeline</a:t>
                      </a:r>
                    </a:p>
                    <a:p>
                      <a:endParaRPr lang="en-HK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sz="2000">
                          <a:solidFill>
                            <a:srgbClr val="FF0000"/>
                          </a:solidFill>
                        </a:rPr>
                        <a:t>Revised timeline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736051"/>
                  </a:ext>
                </a:extLst>
              </a:tr>
              <a:tr h="640530">
                <a:tc>
                  <a:txBody>
                    <a:bodyPr/>
                    <a:lstStyle/>
                    <a:p>
                      <a:r>
                        <a:rPr lang="en-HK" sz="2000"/>
                        <a:t>Final survey shared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sz="2000"/>
                        <a:t>6 Oct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sz="2000">
                          <a:solidFill>
                            <a:srgbClr val="FF0000"/>
                          </a:solidFill>
                        </a:rPr>
                        <a:t>Done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2143055"/>
                  </a:ext>
                </a:extLst>
              </a:tr>
              <a:tr h="640530">
                <a:tc>
                  <a:txBody>
                    <a:bodyPr/>
                    <a:lstStyle/>
                    <a:p>
                      <a:r>
                        <a:rPr lang="en-HK" sz="2000"/>
                        <a:t>Translation/IRB application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sz="2000"/>
                        <a:t>Oct-Dec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sz="2000">
                          <a:solidFill>
                            <a:srgbClr val="FF0000"/>
                          </a:solidFill>
                        </a:rPr>
                        <a:t>Mar 2026 (submitted)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250651"/>
                  </a:ext>
                </a:extLst>
              </a:tr>
              <a:tr h="640530">
                <a:tc>
                  <a:txBody>
                    <a:bodyPr/>
                    <a:lstStyle/>
                    <a:p>
                      <a:r>
                        <a:rPr lang="en-HK" sz="2000"/>
                        <a:t>Data collection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sz="2000"/>
                        <a:t>Jan –June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sz="2000">
                          <a:solidFill>
                            <a:srgbClr val="FF0000"/>
                          </a:solidFill>
                        </a:rPr>
                        <a:t>Upon IRB approval - Oct 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105942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5F8449E-3086-4004-BFCB-F459025A48EC}"/>
              </a:ext>
            </a:extLst>
          </p:cNvPr>
          <p:cNvSpPr txBox="1"/>
          <p:nvPr/>
        </p:nvSpPr>
        <p:spPr>
          <a:xfrm>
            <a:off x="992945" y="5148775"/>
            <a:ext cx="76599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/>
              <a:t>We hope to present the progress during the ASSM interim meeting in Sep 2026;</a:t>
            </a:r>
          </a:p>
          <a:p>
            <a:r>
              <a:rPr lang="en-HK"/>
              <a:t>Aim to finish the data collection by 2026</a:t>
            </a:r>
          </a:p>
        </p:txBody>
      </p:sp>
    </p:spTree>
    <p:extLst>
      <p:ext uri="{BB962C8B-B14F-4D97-AF65-F5344CB8AC3E}">
        <p14:creationId xmlns:p14="http://schemas.microsoft.com/office/powerpoint/2010/main" val="678462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and black document with text&#10;&#10;Description automatically generated">
            <a:extLst>
              <a:ext uri="{FF2B5EF4-FFF2-40B4-BE49-F238E27FC236}">
                <a16:creationId xmlns:a16="http://schemas.microsoft.com/office/drawing/2014/main" id="{E71A8596-83A2-47F5-613D-F661D97485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394" y="365125"/>
            <a:ext cx="8964193" cy="612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796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document&#10;&#10;Description automatically generated">
            <a:extLst>
              <a:ext uri="{FF2B5EF4-FFF2-40B4-BE49-F238E27FC236}">
                <a16:creationId xmlns:a16="http://schemas.microsoft.com/office/drawing/2014/main" id="{1F5EC7FE-37D0-8114-A18A-1D60FD03F9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3371" y="908929"/>
            <a:ext cx="9584241" cy="5040142"/>
          </a:xfrm>
        </p:spPr>
      </p:pic>
    </p:spTree>
    <p:extLst>
      <p:ext uri="{BB962C8B-B14F-4D97-AF65-F5344CB8AC3E}">
        <p14:creationId xmlns:p14="http://schemas.microsoft.com/office/powerpoint/2010/main" val="1728506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CA2792D3-7829-0F5A-90CE-3EB61F8841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3189" y="1027906"/>
            <a:ext cx="9443329" cy="4351338"/>
          </a:xfrm>
        </p:spPr>
      </p:pic>
    </p:spTree>
    <p:extLst>
      <p:ext uri="{BB962C8B-B14F-4D97-AF65-F5344CB8AC3E}">
        <p14:creationId xmlns:p14="http://schemas.microsoft.com/office/powerpoint/2010/main" val="193869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Macintosh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ACROSS 2nd Meeting</vt:lpstr>
      <vt:lpstr>Agenda </vt:lpstr>
      <vt:lpstr>IRB progress and survey translation</vt:lpstr>
      <vt:lpstr>Timeline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ACROSS 2nd Meeting</dc:title>
  <dc:creator>Rachel Chan (PCI)</dc:creator>
  <cp:lastModifiedBy>Stijn Agus Adrianus Massar</cp:lastModifiedBy>
  <cp:revision>7</cp:revision>
  <dcterms:created xsi:type="dcterms:W3CDTF">2026-03-09T01:44:02Z</dcterms:created>
  <dcterms:modified xsi:type="dcterms:W3CDTF">2026-03-12T05:33:53Z</dcterms:modified>
</cp:coreProperties>
</file>