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3" r:id="rId4"/>
    <p:sldId id="268" r:id="rId5"/>
    <p:sldId id="264" r:id="rId6"/>
    <p:sldId id="259" r:id="rId7"/>
    <p:sldId id="265" r:id="rId8"/>
    <p:sldId id="260" r:id="rId9"/>
    <p:sldId id="261" r:id="rId10"/>
    <p:sldId id="262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5A5D638-3628-95C5-D487-892E9ACC5721}" name="Stijn Agus Adrianus Massar" initials="SAAM" userId="Stijn Agus Adrianus Massa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26"/>
  </p:normalViewPr>
  <p:slideViewPr>
    <p:cSldViewPr snapToGrid="0">
      <p:cViewPr varScale="1">
        <p:scale>
          <a:sx n="104" d="100"/>
          <a:sy n="104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tijn/NUS%20Dropbox/Stijn%20Agus%20Adrianus%20Massar/ACROSS/ACROSS%20_admin/Meeting%20Documents/Consortium_meetings/Meeting5_2026_09_28%20Meetigng%20with%20centres%204%20(online)/Progress%20graph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tijn/NUS%20Dropbox/Stijn%20Agus%20Adrianus%20Massar/ACROSS/ACROSS%20_admin/Meeting%20Documents/Consortium_meetings/Meeting5_2026_09_28%20Meetigng%20with%20centres%204%20(online)/Progress%20graph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tijn/NUS%20Dropbox/Stijn%20Agus%20Adrianus%20Massar/ACROSS/ACROSS%20_admin/Meeting%20Documents/Consortium_meetings/Meeting5_2026_09_28%20Meetigng%20with%20centres%204%20(online)/Progress%20graph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tijn/NUS%20Dropbox/Stijn%20Agus%20Adrianus%20Massar/ACROSS/ACROSS%20_admin/Meeting%20Documents/Consortium_meetings/Meeting5_2026_09_28%20Meetigng%20with%20centres%204%20(online)/Progress%20graph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b="1"/>
              <a:t>IRB</a:t>
            </a:r>
          </a:p>
        </c:rich>
      </c:tx>
      <c:layout>
        <c:manualLayout>
          <c:xMode val="edge"/>
          <c:yMode val="edge"/>
          <c:x val="0.47058605399775932"/>
          <c:y val="6.16246498599439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Sheet1!$E$1:$E$2</c:f>
              <c:strCache>
                <c:ptCount val="2"/>
                <c:pt idx="0">
                  <c:v>IRB</c:v>
                </c:pt>
                <c:pt idx="1">
                  <c:v>approved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Sheet1!$E$3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F7-DE40-99CF-FD2D940BFE18}"/>
            </c:ext>
          </c:extLst>
        </c:ser>
        <c:ser>
          <c:idx val="1"/>
          <c:order val="1"/>
          <c:tx>
            <c:strRef>
              <c:f>Sheet1!$F$1:$F$2</c:f>
              <c:strCache>
                <c:ptCount val="2"/>
                <c:pt idx="0">
                  <c:v>IRB</c:v>
                </c:pt>
                <c:pt idx="1">
                  <c:v>in process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Sheet1!$F$3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F7-DE40-99CF-FD2D940BFE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60624639"/>
        <c:axId val="2060628671"/>
      </c:barChart>
      <c:catAx>
        <c:axId val="2060624639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0628671"/>
        <c:crosses val="autoZero"/>
        <c:auto val="1"/>
        <c:lblAlgn val="ctr"/>
        <c:lblOffset val="100"/>
        <c:tickLblSkip val="2"/>
        <c:noMultiLvlLbl val="0"/>
      </c:catAx>
      <c:valAx>
        <c:axId val="2060628671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20606246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632202988654474"/>
          <c:y val="0.21056485586360532"/>
          <c:w val="0.44149511621668536"/>
          <c:h val="0.12837071836608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b="1"/>
              <a:t>Survey Translation</a:t>
            </a:r>
          </a:p>
        </c:rich>
      </c:tx>
      <c:layout>
        <c:manualLayout>
          <c:xMode val="edge"/>
          <c:yMode val="edge"/>
          <c:x val="0.36547583355687752"/>
          <c:y val="8.403361344537815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using original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Sheet1!$C$6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4F-1140-A4CB-778145CFECC2}"/>
            </c:ext>
          </c:extLst>
        </c:ser>
        <c:ser>
          <c:idx val="2"/>
          <c:order val="1"/>
          <c:tx>
            <c:strRef>
              <c:f>Sheet1!$B$7</c:f>
              <c:strCache>
                <c:ptCount val="1"/>
                <c:pt idx="0">
                  <c:v>translated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Sheet1!$C$7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4F-1140-A4CB-778145CFEC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60624639"/>
        <c:axId val="2060628671"/>
      </c:barChart>
      <c:catAx>
        <c:axId val="2060624639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0628671"/>
        <c:crosses val="autoZero"/>
        <c:auto val="1"/>
        <c:lblAlgn val="ctr"/>
        <c:lblOffset val="100"/>
        <c:tickLblSkip val="2"/>
        <c:noMultiLvlLbl val="0"/>
      </c:catAx>
      <c:valAx>
        <c:axId val="2060628671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20606246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38334937591719"/>
          <c:y val="0.2497805421381151"/>
          <c:w val="0.38832499644959212"/>
          <c:h val="0.12837071836608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b="1"/>
              <a:t>Online</a:t>
            </a:r>
            <a:r>
              <a:rPr lang="en-GB" b="1" baseline="0"/>
              <a:t> Survey Platform</a:t>
            </a:r>
            <a:endParaRPr lang="en-GB" b="1"/>
          </a:p>
        </c:rich>
      </c:tx>
      <c:layout>
        <c:manualLayout>
          <c:xMode val="edge"/>
          <c:yMode val="edge"/>
          <c:x val="0.33208906000978333"/>
          <c:y val="0.100840336134453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GB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1"/>
          <c:order val="0"/>
          <c:tx>
            <c:strRef>
              <c:f>Sheet1!$B$11</c:f>
              <c:strCache>
                <c:ptCount val="1"/>
                <c:pt idx="0">
                  <c:v>using own platform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Sheet1!$C$11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B2-8545-8357-EDC82ADD124E}"/>
            </c:ext>
          </c:extLst>
        </c:ser>
        <c:ser>
          <c:idx val="2"/>
          <c:order val="1"/>
          <c:tx>
            <c:strRef>
              <c:f>Sheet1!$B$12</c:f>
              <c:strCache>
                <c:ptCount val="1"/>
                <c:pt idx="0">
                  <c:v>Live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Sheet1!$C$12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B2-8545-8357-EDC82ADD124E}"/>
            </c:ext>
          </c:extLst>
        </c:ser>
        <c:ser>
          <c:idx val="0"/>
          <c:order val="2"/>
          <c:tx>
            <c:strRef>
              <c:f>Sheet1!$B$13</c:f>
              <c:strCache>
                <c:ptCount val="1"/>
                <c:pt idx="0">
                  <c:v>testing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accent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Sheet1!$C$13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B2-8545-8357-EDC82ADD12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60624639"/>
        <c:axId val="2060628671"/>
      </c:barChart>
      <c:catAx>
        <c:axId val="2060624639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0628671"/>
        <c:crosses val="autoZero"/>
        <c:auto val="1"/>
        <c:lblAlgn val="ctr"/>
        <c:lblOffset val="100"/>
        <c:tickLblSkip val="2"/>
        <c:noMultiLvlLbl val="0"/>
      </c:catAx>
      <c:valAx>
        <c:axId val="2060628671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20606246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659713127041484"/>
          <c:y val="0.23297381944903947"/>
          <c:w val="0.51073359317059319"/>
          <c:h val="0.12837071836608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b="1"/>
              <a:t>Data Collection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GB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1"/>
          <c:order val="0"/>
          <c:tx>
            <c:strRef>
              <c:f>Sheet1!$B$19</c:f>
              <c:strCache>
                <c:ptCount val="1"/>
                <c:pt idx="0">
                  <c:v>Completed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Sheet1!$C$19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EE-9247-8B60-352C0F0F6B69}"/>
            </c:ext>
          </c:extLst>
        </c:ser>
        <c:ser>
          <c:idx val="2"/>
          <c:order val="1"/>
          <c:tx>
            <c:strRef>
              <c:f>Sheet1!$B$20</c:f>
              <c:strCache>
                <c:ptCount val="1"/>
                <c:pt idx="0">
                  <c:v>Started</c:v>
                </c:pt>
              </c:strCache>
            </c:strRef>
          </c:tx>
          <c:spPr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Sheet1!$C$20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EE-9247-8B60-352C0F0F6B69}"/>
            </c:ext>
          </c:extLst>
        </c:ser>
        <c:ser>
          <c:idx val="0"/>
          <c:order val="2"/>
          <c:tx>
            <c:strRef>
              <c:f>Sheet1!$B$21</c:f>
              <c:strCache>
                <c:ptCount val="1"/>
                <c:pt idx="0">
                  <c:v>Not yet started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accent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Sheet1!$C$21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8EE-9247-8B60-352C0F0F6B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60624639"/>
        <c:axId val="2060628671"/>
      </c:barChart>
      <c:catAx>
        <c:axId val="2060624639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0628671"/>
        <c:crosses val="autoZero"/>
        <c:auto val="1"/>
        <c:lblAlgn val="ctr"/>
        <c:lblOffset val="100"/>
        <c:tickLblSkip val="2"/>
        <c:noMultiLvlLbl val="0"/>
      </c:catAx>
      <c:valAx>
        <c:axId val="2060628671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20606246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659713127041484"/>
          <c:y val="0.18255365138181248"/>
          <c:w val="0.55585975099805907"/>
          <c:h val="0.12837071836608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56D71-AB7F-9742-AF7D-112C0C89366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4577B6-CF51-E84D-8261-C3C62D202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43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577B6-CF51-E84D-8261-C3C62D202F4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986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0CA09-D675-C078-5009-1DD738F73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17A6FB-871A-C5F5-18FD-9DCAC9CDCC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6E09DC-AA47-6D25-5EEC-6252F78C11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DEFD01-6E45-C78D-6850-FDD6ADBB5B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577B6-CF51-E84D-8261-C3C62D202F4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292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015EA-2E59-47AA-AEEC-6539BC9030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9F15FE-61B2-4FFA-BC0C-6177789637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40DE80-EF93-4B9D-B258-C3F90A2D4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5FD48-296A-45DF-9125-5E7AB9E65D80}" type="datetimeFigureOut">
              <a:rPr lang="en-HK" smtClean="0"/>
              <a:t>28/9/2026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4EA678-DC5E-4222-AD55-31D9F219E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223B4-E1BF-4B28-83FA-D08DE2C69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5174B-4BB9-4096-9A96-58EAE91CBEFC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092636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44F82-9EDD-4D93-9DAE-537E9E6B8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07E988-729F-44F2-B161-D969350F72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66A10F-3B8C-4E91-BDCC-6FF3024D1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5FD48-296A-45DF-9125-5E7AB9E65D80}" type="datetimeFigureOut">
              <a:rPr lang="en-HK" smtClean="0"/>
              <a:t>28/9/2026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62C5E9-1202-4E1D-86A2-9825AF009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0D85FB-675E-4E5D-8684-681DA7713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5174B-4BB9-4096-9A96-58EAE91CBEFC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650319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C9F99-FA3B-491B-A293-4F660D916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A8952A-AB3F-4B0D-9499-6A7988015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913168-CA94-4159-8D90-EC11F5709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5FD48-296A-45DF-9125-5E7AB9E65D80}" type="datetimeFigureOut">
              <a:rPr lang="en-HK" smtClean="0"/>
              <a:t>28/9/2026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B354C9-AFAE-4CF3-BD17-17D811DF3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5E3BCE-F492-4116-92AA-BE4AC0EC4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5174B-4BB9-4096-9A96-58EAE91CBEFC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767593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642DD-BDA1-447C-B544-C7276AC88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1C3EA-636C-4659-BE4A-5E4B9AFA52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241346-A7A1-4EEA-ABFB-939266699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29D77A-C907-46B6-8963-C2A21D21E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5FD48-296A-45DF-9125-5E7AB9E65D80}" type="datetimeFigureOut">
              <a:rPr lang="en-HK" smtClean="0"/>
              <a:t>28/9/2026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9858AF-E89D-45BB-9E34-89A9AABEC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11699C-C959-4C46-AA81-4A0CEC50A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5174B-4BB9-4096-9A96-58EAE91CBEFC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31783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80636-F971-4485-A24D-DA84E2CED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4C7C5D-0684-430C-AD3C-7E49071853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0AC715-DB30-4602-813E-97E7925EB1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8D7020-1D6D-4450-8331-DB6DFD9C2D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B6B858-E371-4FB4-864E-41FAD70402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48A961-A379-451A-A98B-BE2E5D0E0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5FD48-296A-45DF-9125-5E7AB9E65D80}" type="datetimeFigureOut">
              <a:rPr lang="en-HK" smtClean="0"/>
              <a:t>28/9/2026</a:t>
            </a:fld>
            <a:endParaRPr lang="en-H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DFD952-45A4-48A5-9DD2-DB30C65D2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24A78F-F9E1-4DFC-88C5-81D19B87C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5174B-4BB9-4096-9A96-58EAE91CBEFC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114597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E1018-A6D4-444A-91CD-9DD28752B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5E9AA6-CDCC-4ADD-BDB6-DC6793A5F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5FD48-296A-45DF-9125-5E7AB9E65D80}" type="datetimeFigureOut">
              <a:rPr lang="en-HK" smtClean="0"/>
              <a:t>28/9/2026</a:t>
            </a:fld>
            <a:endParaRPr lang="en-H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15D3E2-BE28-46FF-8AB8-AA616F025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1DE8AD-3129-4F38-B559-D73BBA16B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5174B-4BB9-4096-9A96-58EAE91CBEFC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759506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17480E-700B-42A4-A462-C4F6FBF6B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5FD48-296A-45DF-9125-5E7AB9E65D80}" type="datetimeFigureOut">
              <a:rPr lang="en-HK" smtClean="0"/>
              <a:t>28/9/2026</a:t>
            </a:fld>
            <a:endParaRPr lang="en-H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D9634C-F2A7-4DC8-A4B7-45167AD2E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BCE4BD-004E-44E6-85C1-0021DB3C3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5174B-4BB9-4096-9A96-58EAE91CBEFC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570246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8BD58-1082-433F-8D8B-F2C868810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50AE0D-93D8-4A75-9EF8-4B489541B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50787C-CABD-4539-A273-83021FBA23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9CA634-359B-4C91-BF01-C22C1999D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5FD48-296A-45DF-9125-5E7AB9E65D80}" type="datetimeFigureOut">
              <a:rPr lang="en-HK" smtClean="0"/>
              <a:t>28/9/2026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196E87-05B4-472F-A599-92D978D78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2C8FF1-AB2B-469B-AFB7-1906BC260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5174B-4BB9-4096-9A96-58EAE91CBEFC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576619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B7616-80ED-4745-BDB8-C23B2473C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700BF3-70B9-4BDF-A1F6-0831A7933E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H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E923B6-030C-496A-83B2-AA1D7766CB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28E51F-819A-4D3C-9652-8319172DE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5FD48-296A-45DF-9125-5E7AB9E65D80}" type="datetimeFigureOut">
              <a:rPr lang="en-HK" smtClean="0"/>
              <a:t>28/9/2026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CE12F-FCCD-47A8-8568-F1CC47C62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D18537-D6D0-4FD3-BD0F-680467D6C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5174B-4BB9-4096-9A96-58EAE91CBEFC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279739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87FC3-0145-4536-8ABC-8F205EBD2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656B3D-1723-4173-B2A0-C27041B56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ADCC0-535B-4C98-9CF0-5515A0F79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5FD48-296A-45DF-9125-5E7AB9E65D80}" type="datetimeFigureOut">
              <a:rPr lang="en-HK" smtClean="0"/>
              <a:t>28/9/2026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2F4FA-ECED-4968-9A75-81E58BFD0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3EFE9-2F81-40E8-ACA3-3D8306022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5174B-4BB9-4096-9A96-58EAE91CBEFC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29542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E68F75-2A57-4C89-B64B-6FBE19BAFB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1BE4B5-A325-458F-94FA-4173990E3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6CFB21-5E3C-4968-BD20-BE1AC49E6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5FD48-296A-45DF-9125-5E7AB9E65D80}" type="datetimeFigureOut">
              <a:rPr lang="en-HK" smtClean="0"/>
              <a:t>28/9/2026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9C8039-E2D4-4705-86CD-56DA7EF37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AB8B18-6F1C-44F4-A7CB-CD7F3E09B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5174B-4BB9-4096-9A96-58EAE91CBEFC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529252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F573B2-C729-40C7-AB8B-12BAE2C47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5F6CE5-15EB-422A-A28A-6E45C17285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06456D-1515-4EBC-A78C-24465EC0C4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5FD48-296A-45DF-9125-5E7AB9E65D80}" type="datetimeFigureOut">
              <a:rPr lang="en-HK" smtClean="0"/>
              <a:t>28/9/2026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992093-DFD1-4CF6-A172-D9D4D21279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7418B8-63C2-4698-91C8-839C15E9F3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5174B-4BB9-4096-9A96-58EAE91CBEFC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928702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256AC-58D2-4E4B-94A3-765A967DCA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HK" dirty="0"/>
              <a:t>ACROSS 4</a:t>
            </a:r>
            <a:r>
              <a:rPr lang="en-HK" baseline="30000" dirty="0"/>
              <a:t>th</a:t>
            </a:r>
            <a:r>
              <a:rPr lang="en-HK" dirty="0"/>
              <a:t>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5C9C5E-77E6-4AF2-BBF6-6BC4039274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HK" sz="3200" dirty="0"/>
              <a:t>28 Sept 2026</a:t>
            </a:r>
          </a:p>
        </p:txBody>
      </p:sp>
    </p:spTree>
    <p:extLst>
      <p:ext uri="{BB962C8B-B14F-4D97-AF65-F5344CB8AC3E}">
        <p14:creationId xmlns:p14="http://schemas.microsoft.com/office/powerpoint/2010/main" val="2887552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A3781-3E0E-41AB-AD08-3D10AFFF3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/>
              <a:t>Agenda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28D92-69A5-4B6F-99EE-C997612B2E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Introduction </a:t>
            </a:r>
          </a:p>
          <a:p>
            <a:r>
              <a:rPr lang="en-HK" dirty="0"/>
              <a:t>Progress updates: IRB/Translation/Data collection</a:t>
            </a:r>
          </a:p>
          <a:p>
            <a:r>
              <a:rPr lang="en-HK" dirty="0"/>
              <a:t>Timeline update</a:t>
            </a:r>
          </a:p>
          <a:p>
            <a:r>
              <a:rPr lang="en-HK" dirty="0"/>
              <a:t>Author/Data policy reminder</a:t>
            </a:r>
          </a:p>
          <a:p>
            <a:endParaRPr lang="en-HK" dirty="0"/>
          </a:p>
          <a:p>
            <a:r>
              <a:rPr lang="en-HK" dirty="0"/>
              <a:t>AOB</a:t>
            </a:r>
          </a:p>
        </p:txBody>
      </p:sp>
    </p:spTree>
    <p:extLst>
      <p:ext uri="{BB962C8B-B14F-4D97-AF65-F5344CB8AC3E}">
        <p14:creationId xmlns:p14="http://schemas.microsoft.com/office/powerpoint/2010/main" val="4064735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05ED1-DB42-6BFB-12DD-453FF12BE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563DC-CFBA-9889-DB0A-FDAD1C8B3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Study progress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9A30C-B4DD-B91F-1208-C073968C1A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HK" dirty="0"/>
              <a:t>12 countries/regions	16 centres</a:t>
            </a:r>
            <a:endParaRPr lang="en-HK" dirty="0">
              <a:ea typeface="Calibri"/>
              <a:cs typeface="Calibri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D2824C2-9A37-E798-83FB-CCF8ED7C1F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9643377"/>
              </p:ext>
            </p:extLst>
          </p:nvPr>
        </p:nvGraphicFramePr>
        <p:xfrm>
          <a:off x="859919" y="3785577"/>
          <a:ext cx="6337300" cy="2266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B132C072-64B5-0D44-968A-6F9CA3A913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5362999"/>
              </p:ext>
            </p:extLst>
          </p:nvPr>
        </p:nvGraphicFramePr>
        <p:xfrm>
          <a:off x="859919" y="2392728"/>
          <a:ext cx="6337300" cy="2266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9B1FC65E-3955-4D46-A3EF-991C7A2961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544306"/>
              </p:ext>
            </p:extLst>
          </p:nvPr>
        </p:nvGraphicFramePr>
        <p:xfrm>
          <a:off x="859919" y="5178425"/>
          <a:ext cx="6337300" cy="2266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84465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FC5AE6B-E490-7F97-8F4A-C7666F01D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DCC7C-6A62-B32E-9355-EA870BC6A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Study progress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63A47-9F3E-6BB2-5A03-FD4EC491F0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HK" dirty="0"/>
              <a:t>12 countries/regions	16 centres</a:t>
            </a:r>
            <a:endParaRPr lang="en-HK" dirty="0">
              <a:ea typeface="Calibri"/>
              <a:cs typeface="Calibri"/>
            </a:endParaRP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AA49F57B-C875-BE11-534C-9B9C6295E2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3538787"/>
              </p:ext>
            </p:extLst>
          </p:nvPr>
        </p:nvGraphicFramePr>
        <p:xfrm>
          <a:off x="1974678" y="3105079"/>
          <a:ext cx="6337300" cy="2266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06842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E9768-21DF-5890-83BF-9D1DF2C7B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14DAE-3270-DB8B-B628-F62AF55CF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/>
              <a:t>Agenda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4CC48-509B-9BC8-87A7-09B6275BC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Introduction </a:t>
            </a:r>
          </a:p>
          <a:p>
            <a:r>
              <a:rPr lang="en-HK" dirty="0"/>
              <a:t>Progress updates: IRB/Translation/Data collection</a:t>
            </a:r>
          </a:p>
          <a:p>
            <a:r>
              <a:rPr lang="en-HK" b="1" dirty="0"/>
              <a:t>Timeline update</a:t>
            </a:r>
          </a:p>
          <a:p>
            <a:r>
              <a:rPr lang="en-HK" dirty="0"/>
              <a:t>Author/Data policy reminder</a:t>
            </a:r>
          </a:p>
          <a:p>
            <a:endParaRPr lang="en-HK" dirty="0"/>
          </a:p>
          <a:p>
            <a:r>
              <a:rPr lang="en-HK" dirty="0"/>
              <a:t>AOB</a:t>
            </a:r>
          </a:p>
        </p:txBody>
      </p:sp>
    </p:spTree>
    <p:extLst>
      <p:ext uri="{BB962C8B-B14F-4D97-AF65-F5344CB8AC3E}">
        <p14:creationId xmlns:p14="http://schemas.microsoft.com/office/powerpoint/2010/main" val="2227897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8A5AE-3B78-4FBC-8660-66892D0F4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/>
              <a:t>Timeline 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CA55C3D4-8363-4E5F-9A11-0BEE1A7F40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8970880"/>
              </p:ext>
            </p:extLst>
          </p:nvPr>
        </p:nvGraphicFramePr>
        <p:xfrm>
          <a:off x="992945" y="1910091"/>
          <a:ext cx="9881382" cy="2690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3794">
                  <a:extLst>
                    <a:ext uri="{9D8B030D-6E8A-4147-A177-3AD203B41FA5}">
                      <a16:colId xmlns:a16="http://schemas.microsoft.com/office/drawing/2014/main" val="531327501"/>
                    </a:ext>
                  </a:extLst>
                </a:gridCol>
                <a:gridCol w="3293794">
                  <a:extLst>
                    <a:ext uri="{9D8B030D-6E8A-4147-A177-3AD203B41FA5}">
                      <a16:colId xmlns:a16="http://schemas.microsoft.com/office/drawing/2014/main" val="1494324167"/>
                    </a:ext>
                  </a:extLst>
                </a:gridCol>
                <a:gridCol w="3293794">
                  <a:extLst>
                    <a:ext uri="{9D8B030D-6E8A-4147-A177-3AD203B41FA5}">
                      <a16:colId xmlns:a16="http://schemas.microsoft.com/office/drawing/2014/main" val="1621934447"/>
                    </a:ext>
                  </a:extLst>
                </a:gridCol>
              </a:tblGrid>
              <a:tr h="768453">
                <a:tc>
                  <a:txBody>
                    <a:bodyPr/>
                    <a:lstStyle/>
                    <a:p>
                      <a:endParaRPr lang="en-HK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sz="2000"/>
                        <a:t>Original timeline</a:t>
                      </a:r>
                    </a:p>
                    <a:p>
                      <a:endParaRPr lang="en-HK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sz="2000">
                          <a:solidFill>
                            <a:srgbClr val="FF0000"/>
                          </a:solidFill>
                        </a:rPr>
                        <a:t>Revised timeline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736051"/>
                  </a:ext>
                </a:extLst>
              </a:tr>
              <a:tr h="640530">
                <a:tc>
                  <a:txBody>
                    <a:bodyPr/>
                    <a:lstStyle/>
                    <a:p>
                      <a:r>
                        <a:rPr lang="en-HK" sz="2000"/>
                        <a:t>Final survey shared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sz="2000"/>
                        <a:t>6 Oct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sz="2000">
                          <a:solidFill>
                            <a:srgbClr val="FF0000"/>
                          </a:solidFill>
                        </a:rPr>
                        <a:t>Done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143055"/>
                  </a:ext>
                </a:extLst>
              </a:tr>
              <a:tr h="640530">
                <a:tc>
                  <a:txBody>
                    <a:bodyPr/>
                    <a:lstStyle/>
                    <a:p>
                      <a:r>
                        <a:rPr lang="en-HK" sz="2000"/>
                        <a:t>Translation/IRB application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sz="2000"/>
                        <a:t>Oct-Dec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sz="2000">
                          <a:solidFill>
                            <a:srgbClr val="FF0000"/>
                          </a:solidFill>
                        </a:rPr>
                        <a:t>Mar 2026 (submitted)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250651"/>
                  </a:ext>
                </a:extLst>
              </a:tr>
              <a:tr h="640530">
                <a:tc>
                  <a:txBody>
                    <a:bodyPr/>
                    <a:lstStyle/>
                    <a:p>
                      <a:r>
                        <a:rPr lang="en-HK" sz="2000"/>
                        <a:t>Data collection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sz="2000"/>
                        <a:t>Jan –June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sz="2000">
                          <a:solidFill>
                            <a:srgbClr val="FF0000"/>
                          </a:solidFill>
                        </a:rPr>
                        <a:t>Upon IRB approval - Oct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05942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95F8449E-3086-4004-BFCB-F459025A48EC}"/>
              </a:ext>
            </a:extLst>
          </p:cNvPr>
          <p:cNvSpPr txBox="1"/>
          <p:nvPr/>
        </p:nvSpPr>
        <p:spPr>
          <a:xfrm>
            <a:off x="992945" y="5148775"/>
            <a:ext cx="5852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b="1" dirty="0"/>
              <a:t>We propose to extend data collection to 31 December 2026</a:t>
            </a:r>
          </a:p>
        </p:txBody>
      </p:sp>
    </p:spTree>
    <p:extLst>
      <p:ext uri="{BB962C8B-B14F-4D97-AF65-F5344CB8AC3E}">
        <p14:creationId xmlns:p14="http://schemas.microsoft.com/office/powerpoint/2010/main" val="678462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C6D89-8C45-37C4-CA32-1EC27E41E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D4DBA-8F4E-D14F-8409-AE6C68282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/>
              <a:t>Agenda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5189C-D8D3-80D0-E0D5-FB22ECF99B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Introduction </a:t>
            </a:r>
          </a:p>
          <a:p>
            <a:r>
              <a:rPr lang="en-HK" dirty="0"/>
              <a:t>Progress updates: IRB/Translation/Data collection</a:t>
            </a:r>
          </a:p>
          <a:p>
            <a:r>
              <a:rPr lang="en-HK" dirty="0"/>
              <a:t>Timeline update</a:t>
            </a:r>
          </a:p>
          <a:p>
            <a:r>
              <a:rPr lang="en-HK" b="1" dirty="0"/>
              <a:t>Data policy reminder</a:t>
            </a:r>
          </a:p>
          <a:p>
            <a:endParaRPr lang="en-HK" dirty="0"/>
          </a:p>
          <a:p>
            <a:r>
              <a:rPr lang="en-HK" dirty="0"/>
              <a:t>AOB</a:t>
            </a:r>
          </a:p>
        </p:txBody>
      </p:sp>
    </p:spTree>
    <p:extLst>
      <p:ext uri="{BB962C8B-B14F-4D97-AF65-F5344CB8AC3E}">
        <p14:creationId xmlns:p14="http://schemas.microsoft.com/office/powerpoint/2010/main" val="2210367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and black document with text&#10;&#10;Description automatically generated">
            <a:extLst>
              <a:ext uri="{FF2B5EF4-FFF2-40B4-BE49-F238E27FC236}">
                <a16:creationId xmlns:a16="http://schemas.microsoft.com/office/drawing/2014/main" id="{E71A8596-83A2-47F5-613D-F661D97485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394" y="365125"/>
            <a:ext cx="8964193" cy="61277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33ED1E7-A479-FC67-0885-943B03360193}"/>
              </a:ext>
            </a:extLst>
          </p:cNvPr>
          <p:cNvSpPr txBox="1"/>
          <p:nvPr/>
        </p:nvSpPr>
        <p:spPr>
          <a:xfrm>
            <a:off x="2199503" y="6141308"/>
            <a:ext cx="8056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5) Author number will be capped at </a:t>
            </a:r>
            <a:r>
              <a:rPr lang="en-US" b="1" dirty="0"/>
              <a:t>six (6)</a:t>
            </a:r>
            <a:r>
              <a:rPr lang="en-US" dirty="0"/>
              <a:t> per country/region </a:t>
            </a:r>
          </a:p>
        </p:txBody>
      </p:sp>
    </p:spTree>
    <p:extLst>
      <p:ext uri="{BB962C8B-B14F-4D97-AF65-F5344CB8AC3E}">
        <p14:creationId xmlns:p14="http://schemas.microsoft.com/office/powerpoint/2010/main" val="3844796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document&#10;&#10;Description automatically generated">
            <a:extLst>
              <a:ext uri="{FF2B5EF4-FFF2-40B4-BE49-F238E27FC236}">
                <a16:creationId xmlns:a16="http://schemas.microsoft.com/office/drawing/2014/main" id="{1F5EC7FE-37D0-8114-A18A-1D60FD03F9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371" y="908929"/>
            <a:ext cx="9584241" cy="5040142"/>
          </a:xfrm>
        </p:spPr>
      </p:pic>
    </p:spTree>
    <p:extLst>
      <p:ext uri="{BB962C8B-B14F-4D97-AF65-F5344CB8AC3E}">
        <p14:creationId xmlns:p14="http://schemas.microsoft.com/office/powerpoint/2010/main" val="1728506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CA2792D3-7829-0F5A-90CE-3EB61F8841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189" y="1027905"/>
            <a:ext cx="9443329" cy="4203313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C9E3E2D-5CEA-5DDA-E172-575355C3014B}"/>
              </a:ext>
            </a:extLst>
          </p:cNvPr>
          <p:cNvSpPr txBox="1"/>
          <p:nvPr/>
        </p:nvSpPr>
        <p:spPr>
          <a:xfrm>
            <a:off x="2041450" y="5231218"/>
            <a:ext cx="97606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5) Subsequent publications based on each </a:t>
            </a:r>
            <a:r>
              <a:rPr lang="en-US" dirty="0" err="1"/>
              <a:t>centre’s</a:t>
            </a:r>
            <a:r>
              <a:rPr lang="en-US" dirty="0"/>
              <a:t> own data are allowed, after seeking/prioritizing joint publications.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69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34E62-7ED8-FEB0-F34D-0369E3517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85F60-01FE-53C6-23A0-82EE9573C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/>
              <a:t>Agenda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6D08B-B05A-9117-0D3F-1E9729A961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Introduction </a:t>
            </a:r>
          </a:p>
          <a:p>
            <a:r>
              <a:rPr lang="en-HK" dirty="0"/>
              <a:t>Progress updates: IRB/Translation/Data collection</a:t>
            </a:r>
          </a:p>
          <a:p>
            <a:r>
              <a:rPr lang="en-HK" dirty="0"/>
              <a:t>Timeline update</a:t>
            </a:r>
          </a:p>
          <a:p>
            <a:r>
              <a:rPr lang="en-HK" dirty="0"/>
              <a:t>Author/Data policy reminder</a:t>
            </a:r>
          </a:p>
          <a:p>
            <a:endParaRPr lang="en-HK" dirty="0"/>
          </a:p>
          <a:p>
            <a:r>
              <a:rPr lang="en-HK" b="1" dirty="0"/>
              <a:t>AOB</a:t>
            </a:r>
          </a:p>
        </p:txBody>
      </p:sp>
    </p:spTree>
    <p:extLst>
      <p:ext uri="{BB962C8B-B14F-4D97-AF65-F5344CB8AC3E}">
        <p14:creationId xmlns:p14="http://schemas.microsoft.com/office/powerpoint/2010/main" val="1834567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189</Words>
  <Application>Microsoft Macintosh PowerPoint</Application>
  <PresentationFormat>Widescreen</PresentationFormat>
  <Paragraphs>55</Paragraphs>
  <Slides>11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Arial</vt:lpstr>
      <vt:lpstr>Calibri</vt:lpstr>
      <vt:lpstr>Calibri Light</vt:lpstr>
      <vt:lpstr>Office Theme</vt:lpstr>
      <vt:lpstr>ACROSS 4th Meeting</vt:lpstr>
      <vt:lpstr>Agenda </vt:lpstr>
      <vt:lpstr>Study progress</vt:lpstr>
      <vt:lpstr>Study progress</vt:lpstr>
      <vt:lpstr>Agenda </vt:lpstr>
      <vt:lpstr>Timeline </vt:lpstr>
      <vt:lpstr>Agenda </vt:lpstr>
      <vt:lpstr>PowerPoint Presentation</vt:lpstr>
      <vt:lpstr>PowerPoint Presentation</vt:lpstr>
      <vt:lpstr>PowerPoint Presentation</vt:lpstr>
      <vt:lpstr>Agenda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ACROSS 2nd Meeting</dc:title>
  <dc:creator>Rachel Chan (PCI)</dc:creator>
  <cp:lastModifiedBy>Stijn Agus Adrianus Massar</cp:lastModifiedBy>
  <cp:revision>11</cp:revision>
  <dcterms:created xsi:type="dcterms:W3CDTF">2026-03-09T01:44:02Z</dcterms:created>
  <dcterms:modified xsi:type="dcterms:W3CDTF">2026-09-28T08:12:31Z</dcterms:modified>
</cp:coreProperties>
</file>